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12192000"/>
  <p:notesSz cx="12192000" cy="6858000"/>
  <p:embeddedFontLst>
    <p:embeddedFont>
      <p:font typeface="Tahoma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72" roundtripDataSignature="AMtx7mg7C3GMdVuuATqGRL5IPwJ/6klc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Tahoma-bold.fntdata"/><Relationship Id="rId70" Type="http://schemas.openxmlformats.org/officeDocument/2006/relationships/font" Target="fonts/Tahoma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acad282dd8_5_4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g2acad282dd8_5_43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f5c130bd7_0_6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2cf5c130bd7_0_6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f5c130bd7_0_60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2cf5c130bd7_0_60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f5c130bd7_0_6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2cf5c130bd7_0_61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f5c130bd7_0_6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2cf5c130bd7_0_62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f5c130bd7_0_6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2cf5c130bd7_0_63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f5c130bd7_0_6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2cf5c130bd7_0_64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f5c130bd7_0_38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2cf5c130bd7_0_38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f5c130bd7_0_30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cf5c130bd7_0_30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f5c130bd7_0_36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cf5c130bd7_0_36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f5c130bd7_0_39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2cf5c130bd7_0_39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cf5c130bd7_0_1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" name="Google Shape;51;g2cf5c130bd7_0_15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f5c130bd7_0_4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2cf5c130bd7_0_41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f5c130bd7_0_2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2cf5c130bd7_0_24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f5c130bd7_0_5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2cf5c130bd7_0_52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f5c130bd7_0_5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2cf5c130bd7_0_54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f5c130bd7_0_5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2cf5c130bd7_0_53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f5c130bd7_0_56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2cf5c130bd7_0_56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f5c130bd7_0_3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2cf5c130bd7_0_35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f5c130bd7_0_76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2cf5c130bd7_0_76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f5c130bd7_0_57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2cf5c130bd7_0_57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f5c130bd7_0_7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2cf5c130bd7_0_71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f5c130bd7_0_18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g2cf5c130bd7_0_18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f5c130bd7_0_70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2cf5c130bd7_0_70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f5c130bd7_0_6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2cf5c130bd7_0_6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f5c130bd7_0_6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2cf5c130bd7_0_68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f5c130bd7_0_6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2cf5c130bd7_0_67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f5c130bd7_0_6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2cf5c130bd7_0_66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f5c130bd7_0_65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g2cf5c130bd7_0_65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f5c130bd7_0_9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g2cf5c130bd7_0_9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f5c130bd7_0_7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g2cf5c130bd7_0_72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cf5c130bd7_0_7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g2cf5c130bd7_0_73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f5c130bd7_0_7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2cf5c130bd7_0_7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f5c130bd7_0_29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g2cf5c130bd7_0_29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f5c130bd7_0_16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g2cf5c130bd7_0_16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f5c130bd7_0_80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g2cf5c130bd7_0_80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f5c130bd7_0_78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g2cf5c130bd7_0_78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cf5c130bd7_0_79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2cf5c130bd7_0_79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f5c130bd7_0_77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g2cf5c130bd7_0_77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cf5c130bd7_0_8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g2cf5c130bd7_0_81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cf5c130bd7_0_8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4" name="Google Shape;524;g2cf5c130bd7_0_8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f5c130bd7_0_8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g2cf5c130bd7_0_83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f5c130bd7_0_4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g2cf5c130bd7_0_43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cf5c130bd7_0_4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7" name="Google Shape;557;g2cf5c130bd7_0_4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f5c130bd7_0_20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g2cf5c130bd7_0_20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f5c130bd7_0_4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" name="Google Shape;568;g2cf5c130bd7_0_45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cf5c130bd7_0_46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9" name="Google Shape;579;g2cf5c130bd7_0_46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f5c130bd7_0_4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0" name="Google Shape;590;g2cf5c130bd7_0_47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cf5c130bd7_0_48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g2cf5c130bd7_0_48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f5c130bd7_0_49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g2cf5c130bd7_0_49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cf5c130bd7_0_8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4" name="Google Shape;624;g2cf5c130bd7_0_8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cf5c130bd7_0_8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9" name="Google Shape;639;g2cf5c130bd7_0_87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cf5c130bd7_0_2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1" name="Google Shape;651;g2cf5c130bd7_0_22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f5c130bd7_0_2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1" name="Google Shape;661;g2cf5c130bd7_0_23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cf5c130bd7_0_50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g2cf5c130bd7_0_50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f5c130bd7_0_3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2cf5c130bd7_0_32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f5c130bd7_0_5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g2cf5c130bd7_0_51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f5c130bd7_0_2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3" name="Google Shape;693;g2cf5c130bd7_0_25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cf5c130bd7_0_26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g2cf5c130bd7_0_26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cf5c130bd7_0_2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5" name="Google Shape;715;g2cf5c130bd7_0_27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cf5c130bd7_0_1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5" name="Google Shape;725;g2cf5c130bd7_0_1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f5c130bd7_0_3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2cf5c130bd7_0_33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f5c130bd7_0_7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2cf5c130bd7_0_75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f5c130bd7_0_5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2cf5c130bd7_0_5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8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8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ctrTitle"/>
          </p:nvPr>
        </p:nvSpPr>
        <p:spPr>
          <a:xfrm>
            <a:off x="1511300" y="1377950"/>
            <a:ext cx="9169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45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4.png"/><Relationship Id="rId7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6.png"/><Relationship Id="rId7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0.png"/><Relationship Id="rId7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1.png"/><Relationship Id="rId7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6.png"/><Relationship Id="rId7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0.png"/><Relationship Id="rId7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2.png"/><Relationship Id="rId7" Type="http://schemas.openxmlformats.org/officeDocument/2006/relationships/image" Target="../media/image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7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5.png"/><Relationship Id="rId7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2.png"/><Relationship Id="rId7" Type="http://schemas.openxmlformats.org/officeDocument/2006/relationships/image" Target="../media/image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9.png"/><Relationship Id="rId7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3.png"/><Relationship Id="rId7" Type="http://schemas.openxmlformats.org/officeDocument/2006/relationships/image" Target="../media/image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gif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acad282dd8_5_4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" name="Google Shape;45;g2acad282dd8_5_436"/>
          <p:cNvSpPr txBox="1"/>
          <p:nvPr>
            <p:ph type="title"/>
          </p:nvPr>
        </p:nvSpPr>
        <p:spPr>
          <a:xfrm>
            <a:off x="1511300" y="2749550"/>
            <a:ext cx="9201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>
                <a:solidFill>
                  <a:srgbClr val="000000"/>
                </a:solidFill>
              </a:rPr>
              <a:t>Scaling WebSockets</a:t>
            </a:r>
            <a:endParaRPr sz="8000">
              <a:solidFill>
                <a:srgbClr val="000000"/>
              </a:solidFill>
            </a:endParaRPr>
          </a:p>
        </p:txBody>
      </p:sp>
      <p:sp>
        <p:nvSpPr>
          <p:cNvPr id="46" name="Google Shape;46;g2acad282dd8_5_436"/>
          <p:cNvSpPr txBox="1"/>
          <p:nvPr>
            <p:ph type="title"/>
          </p:nvPr>
        </p:nvSpPr>
        <p:spPr>
          <a:xfrm>
            <a:off x="1495350" y="4153250"/>
            <a:ext cx="9201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3000">
                <a:solidFill>
                  <a:srgbClr val="000000"/>
                </a:solidFill>
              </a:rPr>
              <a:t>With HAProxy</a:t>
            </a:r>
            <a:r>
              <a:rPr i="1" lang="en-US" sz="3000">
                <a:solidFill>
                  <a:srgbClr val="000000"/>
                </a:solidFill>
              </a:rPr>
              <a:t>,</a:t>
            </a:r>
            <a:r>
              <a:rPr i="1" lang="en-US" sz="3000">
                <a:solidFill>
                  <a:srgbClr val="000000"/>
                </a:solidFill>
              </a:rPr>
              <a:t> Pub - Sub </a:t>
            </a:r>
            <a:r>
              <a:rPr i="1" lang="en-US" sz="3000">
                <a:solidFill>
                  <a:srgbClr val="000000"/>
                </a:solidFill>
              </a:rPr>
              <a:t>and Distributed Caches</a:t>
            </a:r>
            <a:endParaRPr i="1" sz="3000">
              <a:solidFill>
                <a:srgbClr val="000000"/>
              </a:solidFill>
            </a:endParaRPr>
          </a:p>
        </p:txBody>
      </p:sp>
      <p:pic>
        <p:nvPicPr>
          <p:cNvPr id="47" name="Google Shape;47;g2acad282dd8_5_436"/>
          <p:cNvPicPr preferRelativeResize="0"/>
          <p:nvPr/>
        </p:nvPicPr>
        <p:blipFill rotWithShape="1">
          <a:blip r:embed="rId3">
            <a:alphaModFix/>
          </a:blip>
          <a:srcRect b="-3450" l="0" r="0" t="3449"/>
          <a:stretch/>
        </p:blipFill>
        <p:spPr>
          <a:xfrm>
            <a:off x="3116488" y="688250"/>
            <a:ext cx="25431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2acad282dd8_5_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863" y="260975"/>
            <a:ext cx="2665062" cy="24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f5c130bd7_0_6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5" name="Google Shape;145;g2cf5c130bd7_0_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cf5c130bd7_0_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cf5c130bd7_0_6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f5c130bd7_0_6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cf5c130bd7_0_649"/>
          <p:cNvPicPr preferRelativeResize="0"/>
          <p:nvPr/>
        </p:nvPicPr>
        <p:blipFill rotWithShape="1">
          <a:blip r:embed="rId7">
            <a:alphaModFix/>
          </a:blip>
          <a:srcRect b="0" l="179" r="189" t="0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f5c130bd7_0_6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5" name="Google Shape;155;g2cf5c130bd7_0_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cf5c130bd7_0_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cf5c130bd7_0_6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cf5c130bd7_0_6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cf5c130bd7_0_604"/>
          <p:cNvPicPr preferRelativeResize="0"/>
          <p:nvPr/>
        </p:nvPicPr>
        <p:blipFill rotWithShape="1">
          <a:blip r:embed="rId7">
            <a:alphaModFix/>
          </a:blip>
          <a:srcRect b="0" l="179" r="189" t="0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f5c130bd7_0_6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5" name="Google Shape;165;g2cf5c130bd7_0_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cf5c130bd7_0_6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cf5c130bd7_0_6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cf5c130bd7_0_6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cf5c130bd7_0_613"/>
          <p:cNvPicPr preferRelativeResize="0"/>
          <p:nvPr/>
        </p:nvPicPr>
        <p:blipFill rotWithShape="1">
          <a:blip r:embed="rId7">
            <a:alphaModFix/>
          </a:blip>
          <a:srcRect b="0" l="219" r="209" t="0"/>
          <a:stretch/>
        </p:blipFill>
        <p:spPr>
          <a:xfrm>
            <a:off x="3562388" y="241750"/>
            <a:ext cx="5067221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f5c130bd7_0_6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5" name="Google Shape;175;g2cf5c130bd7_0_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cf5c130bd7_0_6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cf5c130bd7_0_6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cf5c130bd7_0_6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cf5c130bd7_0_622"/>
          <p:cNvPicPr preferRelativeResize="0"/>
          <p:nvPr/>
        </p:nvPicPr>
        <p:blipFill rotWithShape="1">
          <a:blip r:embed="rId7">
            <a:alphaModFix/>
          </a:blip>
          <a:srcRect b="0" l="179" r="189" t="0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f5c130bd7_0_6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5" name="Google Shape;185;g2cf5c130bd7_0_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cf5c130bd7_0_6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cf5c130bd7_0_6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cf5c130bd7_0_6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cf5c130bd7_0_631"/>
          <p:cNvPicPr preferRelativeResize="0"/>
          <p:nvPr/>
        </p:nvPicPr>
        <p:blipFill rotWithShape="1">
          <a:blip r:embed="rId7">
            <a:alphaModFix/>
          </a:blip>
          <a:srcRect b="0" l="179" r="189" t="0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f5c130bd7_0_6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5" name="Google Shape;195;g2cf5c130bd7_0_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cf5c130bd7_0_6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cf5c130bd7_0_6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cf5c130bd7_0_6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cf5c130bd7_0_640"/>
          <p:cNvPicPr preferRelativeResize="0"/>
          <p:nvPr/>
        </p:nvPicPr>
        <p:blipFill rotWithShape="1">
          <a:blip r:embed="rId7">
            <a:alphaModFix/>
          </a:blip>
          <a:srcRect b="29" l="0" r="0" t="29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f5c130bd7_0_3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5" name="Google Shape;205;g2cf5c130bd7_0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cf5c130bd7_0_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cf5c130bd7_0_3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cf5c130bd7_0_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cf5c130bd7_0_384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Hypertext Transfer Protocol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210" name="Google Shape;210;g2cf5c130bd7_0_384"/>
          <p:cNvSpPr txBox="1"/>
          <p:nvPr/>
        </p:nvSpPr>
        <p:spPr>
          <a:xfrm>
            <a:off x="1511300" y="3843750"/>
            <a:ext cx="96462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The browser is always the entity initiating the request. It is never the server that sends a response automatically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The connection is cut-off after a request-response pair</a:t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1" name="Google Shape;211;g2cf5c130bd7_0_3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500" y="2353488"/>
            <a:ext cx="78009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cf5c130bd7_0_384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https://developer.mozilla.org/en-US/docs/Web/HTTP/Overview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f5c130bd7_0_3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8" name="Google Shape;218;g2cf5c130bd7_0_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f5c130bd7_0_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f5c130bd7_0_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f5c130bd7_0_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f5c130bd7_0_309"/>
          <p:cNvSpPr txBox="1"/>
          <p:nvPr/>
        </p:nvSpPr>
        <p:spPr>
          <a:xfrm>
            <a:off x="3758850" y="3004500"/>
            <a:ext cx="4674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WebSocket Protocol</a:t>
            </a:r>
            <a:endParaRPr b="0" i="0" sz="4000" u="none" cap="none" strike="noStrike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3" name="Google Shape;223;g2cf5c130bd7_0_309"/>
          <p:cNvSpPr txBox="1"/>
          <p:nvPr>
            <p:ph type="title"/>
          </p:nvPr>
        </p:nvSpPr>
        <p:spPr>
          <a:xfrm>
            <a:off x="1511300" y="1073150"/>
            <a:ext cx="109593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How to achieve a stateful connection ?</a:t>
            </a:r>
            <a:endParaRPr sz="4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f5c130bd7_0_3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9" name="Google Shape;229;g2cf5c130bd7_0_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cf5c130bd7_0_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cf5c130bd7_0_3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cf5c130bd7_0_3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cf5c130bd7_0_362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Why WebSocket Protocol ?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234" name="Google Shape;234;g2cf5c130bd7_0_362"/>
          <p:cNvSpPr txBox="1"/>
          <p:nvPr/>
        </p:nvSpPr>
        <p:spPr>
          <a:xfrm>
            <a:off x="1511300" y="2471150"/>
            <a:ext cx="96462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Full-duplex, bi-directional communication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Persistent Stateful Connection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Server can send resources even without client initiating a request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f5c130bd7_0_3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0" name="Google Shape;240;g2cf5c130bd7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f5c130bd7_0_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cf5c130bd7_0_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cf5c130bd7_0_3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cf5c130bd7_0_397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WebSocket</a:t>
            </a:r>
            <a:r>
              <a:rPr lang="en-US" sz="4500">
                <a:solidFill>
                  <a:srgbClr val="FF0000"/>
                </a:solidFill>
              </a:rPr>
              <a:t> Protocol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  <p:pic>
        <p:nvPicPr>
          <p:cNvPr id="245" name="Google Shape;245;g2cf5c130bd7_0_3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8750" y="3175771"/>
            <a:ext cx="7378999" cy="279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g2cf5c130bd7_0_397"/>
          <p:cNvCxnSpPr/>
          <p:nvPr/>
        </p:nvCxnSpPr>
        <p:spPr>
          <a:xfrm flipH="1">
            <a:off x="5727975" y="4393325"/>
            <a:ext cx="1027500" cy="5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g2cf5c130bd7_0_397"/>
          <p:cNvSpPr txBox="1"/>
          <p:nvPr/>
        </p:nvSpPr>
        <p:spPr>
          <a:xfrm>
            <a:off x="1511300" y="1970400"/>
            <a:ext cx="96462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 GET request over a HTTP /1.1 with an </a:t>
            </a:r>
            <a:r>
              <a:rPr i="1" lang="en-US" sz="27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upgrade</a:t>
            </a: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flag</a:t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cf5c130bd7_0_1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" name="Google Shape;54;g2cf5c130bd7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2cf5c130bd7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2cf5c130bd7_0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2cf5c130bd7_0_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2cf5c130bd7_0_150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Introduction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f5c130bd7_0_4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3" name="Google Shape;253;g2cf5c130bd7_0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cf5c130bd7_0_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f5c130bd7_0_4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cf5c130bd7_0_4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cf5c130bd7_0_417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WebSocket Protocol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  <p:pic>
        <p:nvPicPr>
          <p:cNvPr id="258" name="Google Shape;258;g2cf5c130bd7_0_4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8750" y="2684973"/>
            <a:ext cx="9514498" cy="18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5c130bd7_0_2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4" name="Google Shape;264;g2cf5c130bd7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cf5c130bd7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cf5c130bd7_0_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cf5c130bd7_0_2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cf5c130bd7_0_243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>
                <a:solidFill>
                  <a:srgbClr val="000000"/>
                </a:solidFill>
              </a:rPr>
              <a:t>Proof of Work</a:t>
            </a:r>
            <a:endParaRPr sz="8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f5c130bd7_0_5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4" name="Google Shape;274;g2cf5c130bd7_0_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cf5c130bd7_0_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cf5c130bd7_0_5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cf5c130bd7_0_5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cf5c130bd7_0_5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1528" y="0"/>
            <a:ext cx="692894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cf5c130bd7_0_528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https://github.com/akarmanya/wscale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f5c130bd7_0_5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5" name="Google Shape;285;g2cf5c130bd7_0_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cf5c130bd7_0_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cf5c130bd7_0_5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cf5c130bd7_0_5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cf5c130bd7_0_5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0739" y="0"/>
            <a:ext cx="102505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cf5c130bd7_0_548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https://github.com/akarmanya/wscale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f5c130bd7_0_5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6" name="Google Shape;296;g2cf5c130bd7_0_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cf5c130bd7_0_5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cf5c130bd7_0_5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cf5c130bd7_0_5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cf5c130bd7_0_5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7175" y="0"/>
            <a:ext cx="751762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cf5c130bd7_0_538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https://github.com/akarmanya/wscale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f5c130bd7_0_5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g2cf5c130bd7_0_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cf5c130bd7_0_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cf5c130bd7_0_5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cf5c130bd7_0_5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cf5c130bd7_0_5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838" y="528662"/>
            <a:ext cx="10204900" cy="5800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f5c130bd7_0_3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7" name="Google Shape;317;g2cf5c130bd7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cf5c130bd7_0_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cf5c130bd7_0_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cf5c130bd7_0_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cf5c130bd7_0_350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Why WebSockets are difficult to </a:t>
            </a:r>
            <a:r>
              <a:rPr i="1" lang="en-US" sz="4500">
                <a:solidFill>
                  <a:srgbClr val="FF0000"/>
                </a:solidFill>
              </a:rPr>
              <a:t>scale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322" name="Google Shape;322;g2cf5c130bd7_0_350"/>
          <p:cNvSpPr txBox="1"/>
          <p:nvPr/>
        </p:nvSpPr>
        <p:spPr>
          <a:xfrm>
            <a:off x="1511300" y="2580000"/>
            <a:ext cx="9646200" cy="4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HTTP works on a duplex communication model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The client initiates a request to the server </a:t>
            </a: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a resource</a:t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server responds back with a response</a:t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Once the client receives the response, the connection is closed</a:t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f5c130bd7_0_7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8" name="Google Shape;328;g2cf5c130bd7_0_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cf5c130bd7_0_7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cf5c130bd7_0_7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cf5c130bd7_0_7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cf5c130bd7_0_761"/>
          <p:cNvSpPr txBox="1"/>
          <p:nvPr>
            <p:ph type="title"/>
          </p:nvPr>
        </p:nvSpPr>
        <p:spPr>
          <a:xfrm>
            <a:off x="1511300" y="2520950"/>
            <a:ext cx="52179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Demonstration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f5c130bd7_0_5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8" name="Google Shape;338;g2cf5c130bd7_0_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cf5c130bd7_0_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cf5c130bd7_0_5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cf5c130bd7_0_5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cf5c130bd7_0_5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f5c130bd7_0_7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Google Shape;348;g2cf5c130bd7_0_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cf5c130bd7_0_7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cf5c130bd7_0_7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cf5c130bd7_0_7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cf5c130bd7_0_7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f5c130bd7_0_1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" name="Google Shape;64;g2cf5c130bd7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2cf5c130bd7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2cf5c130bd7_0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2cf5c130bd7_0_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2cf5c130bd7_0_184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Client - Server architecture</a:t>
            </a:r>
            <a:endParaRPr b="0" i="0" sz="35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Google Shape;69;g2cf5c130bd7_0_184"/>
          <p:cNvSpPr txBox="1"/>
          <p:nvPr>
            <p:ph type="title"/>
          </p:nvPr>
        </p:nvSpPr>
        <p:spPr>
          <a:xfrm>
            <a:off x="1511300" y="1073150"/>
            <a:ext cx="101184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Exchanging information over the WWW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  <p:pic>
        <p:nvPicPr>
          <p:cNvPr id="70" name="Google Shape;70;g2cf5c130bd7_0_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838" y="3258086"/>
            <a:ext cx="10736323" cy="21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f5c130bd7_0_7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8" name="Google Shape;358;g2cf5c130bd7_0_7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cf5c130bd7_0_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cf5c130bd7_0_7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cf5c130bd7_0_7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cf5c130bd7_0_7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f5c130bd7_0_6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8" name="Google Shape;368;g2cf5c130bd7_0_6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cf5c130bd7_0_6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cf5c130bd7_0_6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cf5c130bd7_0_6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cf5c130bd7_0_6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f5c130bd7_0_6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8" name="Google Shape;378;g2cf5c130bd7_0_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cf5c130bd7_0_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cf5c130bd7_0_6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cf5c130bd7_0_6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cf5c130bd7_0_6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f5c130bd7_0_6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8" name="Google Shape;388;g2cf5c130bd7_0_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cf5c130bd7_0_6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cf5c130bd7_0_6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cf5c130bd7_0_6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cf5c130bd7_0_6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f5c130bd7_0_6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8" name="Google Shape;398;g2cf5c130bd7_0_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2cf5c130bd7_0_6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cf5c130bd7_0_6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cf5c130bd7_0_6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cf5c130bd7_0_6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f5c130bd7_0_6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8" name="Google Shape;408;g2cf5c130bd7_0_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cf5c130bd7_0_6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cf5c130bd7_0_6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cf5c130bd7_0_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cf5c130bd7_0_6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f5c130bd7_0_9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8" name="Google Shape;418;g2cf5c130bd7_0_9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88" y="546575"/>
            <a:ext cx="10897224" cy="5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cf5c130bd7_0_9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cf5c130bd7_0_9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2cf5c130bd7_0_9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cf5c130bd7_0_9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f5c130bd7_0_7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8" name="Google Shape;428;g2cf5c130bd7_0_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cf5c130bd7_0_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cf5c130bd7_0_7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cf5c130bd7_0_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cf5c130bd7_0_722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Why WebSockets are difficult to </a:t>
            </a:r>
            <a:r>
              <a:rPr i="1" lang="en-US" sz="4500">
                <a:solidFill>
                  <a:srgbClr val="FF0000"/>
                </a:solidFill>
              </a:rPr>
              <a:t>scale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433" name="Google Shape;433;g2cf5c130bd7_0_722"/>
          <p:cNvSpPr txBox="1"/>
          <p:nvPr/>
        </p:nvSpPr>
        <p:spPr>
          <a:xfrm>
            <a:off x="1511300" y="2580000"/>
            <a:ext cx="96462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Hence, </a:t>
            </a: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 client can request to multiple HTTP servers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 and the client state need not be stored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Millions of clients can be 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served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 independently across multiple HTTP servers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Therefore, HTTP servers are horizontally scalable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f5c130bd7_0_7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9" name="Google Shape;439;g2cf5c130bd7_0_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cf5c130bd7_0_7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cf5c130bd7_0_7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cf5c130bd7_0_7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2cf5c130bd7_0_732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Why WebSockets are difficult to </a:t>
            </a:r>
            <a:r>
              <a:rPr i="1" lang="en-US" sz="4500">
                <a:solidFill>
                  <a:srgbClr val="FF0000"/>
                </a:solidFill>
              </a:rPr>
              <a:t>scale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444" name="Google Shape;444;g2cf5c130bd7_0_732"/>
          <p:cNvSpPr txBox="1"/>
          <p:nvPr/>
        </p:nvSpPr>
        <p:spPr>
          <a:xfrm>
            <a:off x="1511300" y="2580000"/>
            <a:ext cx="9646200" cy="4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However, in case of WebSocket connection, one client is binded to a single WebSocket server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Loss of connection implies loss of state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Therefore, one client </a:t>
            </a:r>
            <a:r>
              <a:rPr i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ideally binds to one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 WebSocket server and scaling horizontally cannot replicate states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across the servers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f5c130bd7_0_7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0" name="Google Shape;450;g2cf5c130bd7_0_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cf5c130bd7_0_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cf5c130bd7_0_7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cf5c130bd7_0_7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cf5c130bd7_0_742"/>
          <p:cNvSpPr txBox="1"/>
          <p:nvPr/>
        </p:nvSpPr>
        <p:spPr>
          <a:xfrm>
            <a:off x="3507150" y="3030775"/>
            <a:ext cx="51777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Load Balancer</a:t>
            </a:r>
            <a:endParaRPr sz="4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Publisher - Subscriber</a:t>
            </a:r>
            <a:endParaRPr sz="4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5" name="Google Shape;455;g2cf5c130bd7_0_742"/>
          <p:cNvSpPr txBox="1"/>
          <p:nvPr>
            <p:ph type="title"/>
          </p:nvPr>
        </p:nvSpPr>
        <p:spPr>
          <a:xfrm>
            <a:off x="616350" y="1309625"/>
            <a:ext cx="10959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solidFill>
                  <a:srgbClr val="FF0000"/>
                </a:solidFill>
              </a:rPr>
              <a:t>How to achieve a </a:t>
            </a:r>
            <a:r>
              <a:rPr i="1" lang="en-US" sz="3700">
                <a:solidFill>
                  <a:srgbClr val="FF0000"/>
                </a:solidFill>
              </a:rPr>
              <a:t>synchronised</a:t>
            </a:r>
            <a:r>
              <a:rPr lang="en-US" sz="3700">
                <a:solidFill>
                  <a:srgbClr val="FF0000"/>
                </a:solidFill>
              </a:rPr>
              <a:t> stateful connection ?</a:t>
            </a:r>
            <a:endParaRPr sz="3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f5c130bd7_0_2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6" name="Google Shape;76;g2cf5c130bd7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cf5c130bd7_0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2cf5c130bd7_0_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2cf5c130bd7_0_2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cf5c130bd7_0_296"/>
          <p:cNvSpPr txBox="1"/>
          <p:nvPr>
            <p:ph type="title"/>
          </p:nvPr>
        </p:nvSpPr>
        <p:spPr>
          <a:xfrm>
            <a:off x="1511300" y="1073150"/>
            <a:ext cx="90279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Communication happens over HTTP</a:t>
            </a:r>
            <a:endParaRPr sz="4500">
              <a:solidFill>
                <a:srgbClr val="FF0000"/>
              </a:solidFill>
            </a:endParaRPr>
          </a:p>
        </p:txBody>
      </p:sp>
      <p:pic>
        <p:nvPicPr>
          <p:cNvPr id="81" name="Google Shape;81;g2cf5c130bd7_0_2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7325" y="1778750"/>
            <a:ext cx="8491925" cy="49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2cf5c130bd7_0_296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https://developer.mozilla.org/en-US/docs/Web/HTTP/Overview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cf5c130bd7_0_1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1" name="Google Shape;461;g2cf5c130bd7_0_163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462" name="Google Shape;462;g2cf5c130bd7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cf5c130bd7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cf5c130bd7_0_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cf5c130bd7_0_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cf5c130bd7_0_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cf5c130bd7_0_8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2" name="Google Shape;472;g2cf5c130bd7_0_80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473" name="Google Shape;473;g2cf5c130bd7_0_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cf5c130bd7_0_8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cf5c130bd7_0_8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cf5c130bd7_0_8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cf5c130bd7_0_8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f5c130bd7_0_7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3" name="Google Shape;483;g2cf5c130bd7_0_78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484" name="Google Shape;484;g2cf5c130bd7_0_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cf5c130bd7_0_7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cf5c130bd7_0_7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cf5c130bd7_0_7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cf5c130bd7_0_7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f5c130bd7_0_7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4" name="Google Shape;494;g2cf5c130bd7_0_79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495" name="Google Shape;495;g2cf5c130bd7_0_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cf5c130bd7_0_7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cf5c130bd7_0_7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cf5c130bd7_0_7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cf5c130bd7_0_7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cf5c130bd7_0_7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5" name="Google Shape;505;g2cf5c130bd7_0_77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06" name="Google Shape;506;g2cf5c130bd7_0_7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cf5c130bd7_0_7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2cf5c130bd7_0_7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cf5c130bd7_0_7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cf5c130bd7_0_7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cf5c130bd7_0_8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6" name="Google Shape;516;g2cf5c130bd7_0_81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17" name="Google Shape;517;g2cf5c130bd7_0_8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cf5c130bd7_0_8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cf5c130bd7_0_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cf5c130bd7_0_8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cf5c130bd7_0_8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f5c130bd7_0_8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7" name="Google Shape;527;g2cf5c130bd7_0_82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28" name="Google Shape;528;g2cf5c130bd7_0_8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2cf5c130bd7_0_8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2cf5c130bd7_0_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2cf5c130bd7_0_8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cf5c130bd7_0_8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f5c130bd7_0_8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8" name="Google Shape;538;g2cf5c130bd7_0_839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39" name="Google Shape;539;g2cf5c130bd7_0_8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2cf5c130bd7_0_8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cf5c130bd7_0_8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2cf5c130bd7_0_8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99" y="894488"/>
            <a:ext cx="11564001" cy="4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cf5c130bd7_0_8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cf5c130bd7_0_4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9" name="Google Shape;549;g2cf5c130bd7_0_431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50" name="Google Shape;550;g2cf5c130bd7_0_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cf5c130bd7_0_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cf5c130bd7_0_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cf5c130bd7_0_4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cf5c130bd7_0_4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cf5c130bd7_0_4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0" name="Google Shape;560;g2cf5c130bd7_0_44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61" name="Google Shape;561;g2cf5c130bd7_0_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2cf5c130bd7_0_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2cf5c130bd7_0_4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cf5c130bd7_0_4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cf5c130bd7_0_4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f5c130bd7_0_2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g2cf5c130bd7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cf5c130bd7_0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cf5c130bd7_0_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cf5c130bd7_0_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cf5c130bd7_0_209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Hypertext Transfer Protocol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93" name="Google Shape;93;g2cf5c130bd7_0_209"/>
          <p:cNvSpPr txBox="1"/>
          <p:nvPr/>
        </p:nvSpPr>
        <p:spPr>
          <a:xfrm>
            <a:off x="1511300" y="3843750"/>
            <a:ext cx="96462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It is a stateless protocol </a:t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Uses TCP as the transport layer protocol</a:t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4" name="Google Shape;94;g2cf5c130bd7_0_2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500" y="2353488"/>
            <a:ext cx="78009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cf5c130bd7_0_209"/>
          <p:cNvSpPr txBox="1"/>
          <p:nvPr/>
        </p:nvSpPr>
        <p:spPr>
          <a:xfrm>
            <a:off x="3727150" y="89625"/>
            <a:ext cx="4874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https://developer.mozilla.org/en-US/docs/Web/HTTP/Overview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f5c130bd7_0_4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1" name="Google Shape;571;g2cf5c130bd7_0_45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72" name="Google Shape;572;g2cf5c130bd7_0_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cf5c130bd7_0_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cf5c130bd7_0_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cf5c130bd7_0_4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cf5c130bd7_0_4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cf5c130bd7_0_4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2" name="Google Shape;582;g2cf5c130bd7_0_46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83" name="Google Shape;583;g2cf5c130bd7_0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cf5c130bd7_0_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cf5c130bd7_0_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2cf5c130bd7_0_4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2cf5c130bd7_0_4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cf5c130bd7_0_4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3" name="Google Shape;593;g2cf5c130bd7_0_47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594" name="Google Shape;594;g2cf5c130bd7_0_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2cf5c130bd7_0_4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2cf5c130bd7_0_4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2cf5c130bd7_0_4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2cf5c130bd7_0_4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f5c130bd7_0_4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4" name="Google Shape;604;g2cf5c130bd7_0_48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605" name="Google Shape;605;g2cf5c130bd7_0_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2cf5c130bd7_0_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cf5c130bd7_0_4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2cf5c130bd7_0_4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896" y="896112"/>
            <a:ext cx="11564278" cy="4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2cf5c130bd7_0_4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cf5c130bd7_0_4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5" name="Google Shape;615;g2cf5c130bd7_0_49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616" name="Google Shape;616;g2cf5c130bd7_0_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50" y="289563"/>
            <a:ext cx="11567160" cy="612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2cf5c130bd7_0_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2cf5c130bd7_0_4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2cf5c130bd7_0_4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2cf5c130bd7_0_49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621" name="Google Shape;621;g2cf5c130bd7_0_4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f5c130bd7_0_8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7" name="Google Shape;627;g2cf5c130bd7_0_849"/>
          <p:cNvSpPr txBox="1"/>
          <p:nvPr>
            <p:ph type="title"/>
          </p:nvPr>
        </p:nvSpPr>
        <p:spPr>
          <a:xfrm>
            <a:off x="1919700" y="399775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3000">
                <a:solidFill>
                  <a:schemeClr val="dk1"/>
                </a:solidFill>
              </a:rPr>
              <a:t>Redis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i="1" lang="en-US" sz="3000">
                <a:solidFill>
                  <a:schemeClr val="dk1"/>
                </a:solidFill>
              </a:rPr>
              <a:t>v/s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i="1" lang="en-US" sz="3000">
                <a:solidFill>
                  <a:schemeClr val="dk1"/>
                </a:solidFill>
              </a:rPr>
              <a:t>Kafka</a:t>
            </a:r>
            <a:endParaRPr i="1" sz="3000">
              <a:solidFill>
                <a:schemeClr val="dk1"/>
              </a:solidFill>
            </a:endParaRPr>
          </a:p>
        </p:txBody>
      </p:sp>
      <p:pic>
        <p:nvPicPr>
          <p:cNvPr id="628" name="Google Shape;628;g2cf5c130bd7_0_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2cf5c130bd7_0_8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cf5c130bd7_0_8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cf5c130bd7_0_8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2cf5c130bd7_0_849"/>
          <p:cNvSpPr txBox="1"/>
          <p:nvPr>
            <p:ph type="title"/>
          </p:nvPr>
        </p:nvSpPr>
        <p:spPr>
          <a:xfrm>
            <a:off x="1919700" y="933175"/>
            <a:ext cx="8352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1800">
                <a:solidFill>
                  <a:schemeClr val="dk1"/>
                </a:solidFill>
              </a:rPr>
              <a:t>(Deciding which Pub-Sub to use to when ?)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id="633" name="Google Shape;633;g2cf5c130bd7_0_8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625844"/>
            <a:ext cx="12192000" cy="3643313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2cf5c130bd7_0_849"/>
          <p:cNvSpPr txBox="1"/>
          <p:nvPr/>
        </p:nvSpPr>
        <p:spPr>
          <a:xfrm>
            <a:off x="2565150" y="13425"/>
            <a:ext cx="7061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https://aws.amazon.com/compare/the-difference-between-kafka-and-redis/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5" name="Google Shape;635;g2cf5c130bd7_0_8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3425" y="1347475"/>
            <a:ext cx="431275" cy="3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2cf5c130bd7_0_8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9700" y="1127925"/>
            <a:ext cx="339775" cy="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f5c130bd7_0_8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2" name="Google Shape;642;g2cf5c130bd7_0_875"/>
          <p:cNvSpPr txBox="1"/>
          <p:nvPr>
            <p:ph type="title"/>
          </p:nvPr>
        </p:nvSpPr>
        <p:spPr>
          <a:xfrm>
            <a:off x="1919700" y="399775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3000">
                <a:solidFill>
                  <a:schemeClr val="dk1"/>
                </a:solidFill>
              </a:rPr>
              <a:t>Distributed Caching</a:t>
            </a:r>
            <a:endParaRPr i="1" sz="3000">
              <a:solidFill>
                <a:schemeClr val="dk1"/>
              </a:solidFill>
            </a:endParaRPr>
          </a:p>
        </p:txBody>
      </p:sp>
      <p:sp>
        <p:nvSpPr>
          <p:cNvPr id="643" name="Google Shape;643;g2cf5c130bd7_0_875"/>
          <p:cNvSpPr txBox="1"/>
          <p:nvPr/>
        </p:nvSpPr>
        <p:spPr>
          <a:xfrm>
            <a:off x="2565150" y="13425"/>
            <a:ext cx="7061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https://redis.io/glossary/distributed-caching/</a:t>
            </a:r>
            <a:endParaRPr sz="13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4" name="Google Shape;644;g2cf5c130bd7_0_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3299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2cf5c130bd7_0_8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2cf5c130bd7_0_8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cf5c130bd7_0_8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cf5c130bd7_0_8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250" y="965299"/>
            <a:ext cx="11581112" cy="46595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f5c130bd7_0_2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54" name="Google Shape;654;g2cf5c130bd7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cf5c130bd7_0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cf5c130bd7_0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2cf5c130bd7_0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2cf5c130bd7_0_222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Conclusion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cf5c130bd7_0_2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64" name="Google Shape;664;g2cf5c130bd7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cf5c130bd7_0_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cf5c130bd7_0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2cf5c130bd7_0_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2cf5c130bd7_0_232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Conclusions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669" name="Google Shape;669;g2cf5c130bd7_0_232"/>
          <p:cNvSpPr txBox="1"/>
          <p:nvPr>
            <p:ph idx="1" type="body"/>
          </p:nvPr>
        </p:nvSpPr>
        <p:spPr>
          <a:xfrm>
            <a:off x="1270000" y="1981200"/>
            <a:ext cx="95403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A single WebSocket connection is blocking in nature and highly </a:t>
            </a:r>
            <a:r>
              <a:rPr lang="en-US">
                <a:solidFill>
                  <a:srgbClr val="000000"/>
                </a:solidFill>
              </a:rPr>
              <a:t>resource</a:t>
            </a:r>
            <a:r>
              <a:rPr lang="en-US">
                <a:solidFill>
                  <a:srgbClr val="000000"/>
                </a:solidFill>
              </a:rPr>
              <a:t> intensive 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WebSocket cannot be scaled vertically due to hardware limitations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Horizontal scaling is only possible across multiple WebSockets if the incoming load can be balanced to multiple servers using a </a:t>
            </a:r>
            <a:r>
              <a:rPr i="1" lang="en-US">
                <a:solidFill>
                  <a:srgbClr val="000000"/>
                </a:solidFill>
              </a:rPr>
              <a:t>Reverse Proxy</a:t>
            </a:r>
            <a:r>
              <a:rPr lang="en-US">
                <a:solidFill>
                  <a:srgbClr val="000000"/>
                </a:solidFill>
              </a:rPr>
              <a:t> and all of them maintain a common state </a:t>
            </a:r>
            <a:r>
              <a:rPr lang="en-US">
                <a:solidFill>
                  <a:srgbClr val="000000"/>
                </a:solidFill>
              </a:rPr>
              <a:t>through</a:t>
            </a:r>
            <a:r>
              <a:rPr lang="en-US">
                <a:solidFill>
                  <a:srgbClr val="000000"/>
                </a:solidFill>
              </a:rPr>
              <a:t> a </a:t>
            </a:r>
            <a:r>
              <a:rPr i="1" lang="en-US">
                <a:solidFill>
                  <a:srgbClr val="000000"/>
                </a:solidFill>
              </a:rPr>
              <a:t>Pub-Sub </a:t>
            </a:r>
            <a:r>
              <a:rPr lang="en-US">
                <a:solidFill>
                  <a:srgbClr val="000000"/>
                </a:solidFill>
              </a:rPr>
              <a:t>mechanism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cf5c130bd7_0_5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75" name="Google Shape;675;g2cf5c130bd7_0_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cf5c130bd7_0_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cf5c130bd7_0_5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cf5c130bd7_0_5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2cf5c130bd7_0_507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Limitation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f5c130bd7_0_3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1" name="Google Shape;101;g2cf5c130bd7_0_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cf5c130bd7_0_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cf5c130bd7_0_3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cf5c130bd7_0_3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cf5c130bd7_0_323"/>
          <p:cNvSpPr txBox="1"/>
          <p:nvPr/>
        </p:nvSpPr>
        <p:spPr>
          <a:xfrm>
            <a:off x="1511300" y="3124854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Before HTTP communication begins, a TCP connection must be established, requiring several round-trips</a:t>
            </a:r>
            <a:endParaRPr b="0" i="0" sz="2700" u="none" cap="none" strike="noStrike"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HTTP/1.0 defaults to opening separate TCP connections for each request/response pair, which can be inefficient</a:t>
            </a:r>
            <a:endParaRPr b="0" i="0" sz="2700" u="none" cap="none" strike="noStrike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g2cf5c130bd7_0_323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TCP Connection Establishment in HTTP</a:t>
            </a:r>
            <a:endParaRPr b="0" i="0" sz="35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g2cf5c130bd7_0_323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HTTP Protocol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f5c130bd7_0_5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85" name="Google Shape;685;g2cf5c130bd7_0_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cf5c130bd7_0_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cf5c130bd7_0_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2cf5c130bd7_0_5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2cf5c130bd7_0_516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Limitations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690" name="Google Shape;690;g2cf5c130bd7_0_516"/>
          <p:cNvSpPr txBox="1"/>
          <p:nvPr>
            <p:ph idx="1" type="body"/>
          </p:nvPr>
        </p:nvSpPr>
        <p:spPr>
          <a:xfrm>
            <a:off x="1270000" y="1981200"/>
            <a:ext cx="95403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Maintaining a common state across all the WebSockets is hard to implement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</a:t>
            </a:r>
            <a:r>
              <a:rPr lang="en-US">
                <a:solidFill>
                  <a:srgbClr val="000000"/>
                </a:solidFill>
              </a:rPr>
              <a:t>In case of frequent state updates and concurrent access to shared resources may lead to race conditions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Employing synchronization </a:t>
            </a:r>
            <a:r>
              <a:rPr lang="en-US">
                <a:solidFill>
                  <a:srgbClr val="000000"/>
                </a:solidFill>
              </a:rPr>
              <a:t>mechanisms such as mutexes, semaphores, or atomic operations to coordinate access to shared resources need to be employed when dealing with distributed systems leading to higher latency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cf5c130bd7_0_2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96" name="Google Shape;696;g2cf5c130bd7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cf5c130bd7_0_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cf5c130bd7_0_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cf5c130bd7_0_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2cf5c130bd7_0_254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References</a:t>
            </a:r>
            <a:endParaRPr sz="5600">
              <a:solidFill>
                <a:srgbClr val="000000"/>
              </a:solidFill>
            </a:endParaRPr>
          </a:p>
        </p:txBody>
      </p:sp>
      <p:sp>
        <p:nvSpPr>
          <p:cNvPr id="701" name="Google Shape;701;g2cf5c130bd7_0_254"/>
          <p:cNvSpPr txBox="1"/>
          <p:nvPr/>
        </p:nvSpPr>
        <p:spPr>
          <a:xfrm>
            <a:off x="1511300" y="3307100"/>
            <a:ext cx="8883300" cy="4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https://github.com/hnasr/javascript_playground/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tree/master/ws-live-chat-system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https://datatracker.ietf.org/doc/html/rfc6455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https://www.haproxy.org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https://redis.io/docs/latest/develop/interact/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pubsub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sz="225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cf5c130bd7_0_2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07" name="Google Shape;707;g2cf5c130bd7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2cf5c130bd7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2cf5c130bd7_0_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2cf5c130bd7_0_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2cf5c130bd7_0_265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Thank you</a:t>
            </a:r>
            <a:endParaRPr sz="5600">
              <a:solidFill>
                <a:srgbClr val="000000"/>
              </a:solidFill>
            </a:endParaRPr>
          </a:p>
        </p:txBody>
      </p:sp>
      <p:sp>
        <p:nvSpPr>
          <p:cNvPr id="712" name="Google Shape;712;g2cf5c130bd7_0_265"/>
          <p:cNvSpPr txBox="1"/>
          <p:nvPr/>
        </p:nvSpPr>
        <p:spPr>
          <a:xfrm>
            <a:off x="1511300" y="3399050"/>
            <a:ext cx="7503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</a:t>
            </a: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akarmanya/wscale</a:t>
            </a:r>
            <a:endParaRPr b="0" i="0" sz="225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sz="225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Manas Pratim Biswas (@sanam2405)</a:t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Roll - 002011001025		UG - IV</a:t>
            </a:r>
            <a:endParaRPr sz="225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Information Technology</a:t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Jadavpur University</a:t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cf5c130bd7_0_2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8" name="Google Shape;718;g2cf5c130bd7_0_277"/>
          <p:cNvSpPr txBox="1"/>
          <p:nvPr>
            <p:ph type="title"/>
          </p:nvPr>
        </p:nvSpPr>
        <p:spPr>
          <a:xfrm>
            <a:off x="4113900" y="2989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Questions ?</a:t>
            </a:r>
            <a:endParaRPr sz="5600">
              <a:solidFill>
                <a:srgbClr val="000000"/>
              </a:solidFill>
            </a:endParaRPr>
          </a:p>
        </p:txBody>
      </p:sp>
      <p:pic>
        <p:nvPicPr>
          <p:cNvPr id="719" name="Google Shape;719;g2cf5c130bd7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101" y="610250"/>
            <a:ext cx="23051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2cf5c130bd7_0_277"/>
          <p:cNvPicPr preferRelativeResize="0"/>
          <p:nvPr/>
        </p:nvPicPr>
        <p:blipFill rotWithShape="1">
          <a:blip r:embed="rId4">
            <a:alphaModFix/>
          </a:blip>
          <a:srcRect b="-9439" l="0" r="0" t="9440"/>
          <a:stretch/>
        </p:blipFill>
        <p:spPr>
          <a:xfrm>
            <a:off x="748900" y="763928"/>
            <a:ext cx="2971775" cy="22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cf5c130bd7_0_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300" y="3938705"/>
            <a:ext cx="2237025" cy="19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cf5c130bd7_0_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4450" y="3374125"/>
            <a:ext cx="1671153" cy="28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cf5c130bd7_0_1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28" name="Google Shape;728;g2cf5c130bd7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cf5c130bd7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cf5c130bd7_0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cf5c130bd7_0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f5c130bd7_0_3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3" name="Google Shape;113;g2cf5c130bd7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cf5c130bd7_0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cf5c130bd7_0_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cf5c130bd7_0_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cf5c130bd7_0_337"/>
          <p:cNvSpPr txBox="1"/>
          <p:nvPr/>
        </p:nvSpPr>
        <p:spPr>
          <a:xfrm>
            <a:off x="1511300" y="3124854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HTTP/1.1 introduced pipelining and persistent connections to optimize TCP usage, although pipelining proved challenging</a:t>
            </a:r>
            <a:endParaRPr b="0" i="0" sz="2700" u="none" cap="none" strike="noStrike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" name="Google Shape;118;g2cf5c130bd7_0_337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Improvements in HTTP/1.1</a:t>
            </a:r>
            <a:endParaRPr b="0" i="0" sz="35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9" name="Google Shape;119;g2cf5c130bd7_0_337"/>
          <p:cNvSpPr txBox="1"/>
          <p:nvPr>
            <p:ph type="title"/>
          </p:nvPr>
        </p:nvSpPr>
        <p:spPr>
          <a:xfrm>
            <a:off x="1511300" y="10731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HTTP Protocol</a:t>
            </a:r>
            <a:endParaRPr sz="4500">
              <a:solidFill>
                <a:srgbClr val="FF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f5c130bd7_0_7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5" name="Google Shape;125;g2cf5c130bd7_0_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f5c130bd7_0_7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f5c130bd7_0_7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cf5c130bd7_0_7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cf5c130bd7_0_752"/>
          <p:cNvSpPr txBox="1"/>
          <p:nvPr>
            <p:ph type="title"/>
          </p:nvPr>
        </p:nvSpPr>
        <p:spPr>
          <a:xfrm>
            <a:off x="1511300" y="2520950"/>
            <a:ext cx="52179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Demonstration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f5c130bd7_0_5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5" name="Google Shape;135;g2cf5c130bd7_0_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5" y="89613"/>
            <a:ext cx="910700" cy="68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cf5c130bd7_0_5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425" y="58475"/>
            <a:ext cx="811550" cy="7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cf5c130bd7_0_5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0" y="6009236"/>
            <a:ext cx="81156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cf5c130bd7_0_5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7174" y="5715825"/>
            <a:ext cx="623800" cy="1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cf5c130bd7_0_595"/>
          <p:cNvPicPr preferRelativeResize="0"/>
          <p:nvPr/>
        </p:nvPicPr>
        <p:blipFill rotWithShape="1">
          <a:blip r:embed="rId7">
            <a:alphaModFix/>
          </a:blip>
          <a:srcRect b="0" l="179" r="189" t="0"/>
          <a:stretch/>
        </p:blipFill>
        <p:spPr>
          <a:xfrm>
            <a:off x="3562388" y="241750"/>
            <a:ext cx="5067222" cy="6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2023-12-18T11:44:16Z</dcterms:created>
  <dc:creator>ANUMOY NANDY</dc:creator>
</cp:coreProperties>
</file>